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3" r:id="rId2"/>
  </p:sldMasterIdLst>
  <p:notesMasterIdLst>
    <p:notesMasterId r:id="rId35"/>
  </p:notesMasterIdLst>
  <p:sldIdLst>
    <p:sldId id="259" r:id="rId3"/>
    <p:sldId id="257" r:id="rId4"/>
    <p:sldId id="258" r:id="rId5"/>
    <p:sldId id="260" r:id="rId6"/>
    <p:sldId id="261" r:id="rId7"/>
    <p:sldId id="262" r:id="rId8"/>
    <p:sldId id="264" r:id="rId9"/>
    <p:sldId id="325" r:id="rId10"/>
    <p:sldId id="326" r:id="rId11"/>
    <p:sldId id="265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2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1A349F-BE71-4F45-8B84-89E833F7290F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2D4083-F418-493A-8CDC-100FE546F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1BDB-5497-40D1-B1EE-618259EEF79F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67CA-3181-45BE-AC29-BD7CAF109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68BB-BC4E-4195-88C8-A98E26AA3517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E0D8-8D6E-4916-9FE8-FA454502C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50C9-167B-4BB1-A087-197235A922F1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DD22-A2FB-4E63-9368-FB35B18A7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4AB265-D3B6-40FA-821D-CB78A0503521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2FD08-EA4F-4AD0-AC20-DB89FF7CD0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14" descr="colleg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263" y="5949950"/>
            <a:ext cx="6873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2EE4E-FB82-4BFD-93BA-054FAA866293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31DCF-235E-4032-A7D7-B54E255DE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88321-100B-45A2-B583-7B3A68E17244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46DC8-1498-4AF7-A6A6-650E96574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921A4-09BD-4481-8AF3-B15808AEAFFD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EC7E5-51C1-40D3-A3DA-B74BE38E3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455FF-F0D0-48A0-BA10-0AA4222D17D1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954B3-1828-4537-B85F-CBB6999B32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55B92-0011-4A59-B763-53B0D941D77E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923D6-6550-47AC-91E9-3BB8B980F1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274FA-2AAB-4501-ADB5-64E8F53DE5D5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65760-3697-4A5B-82BE-1F92F75D81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70899-8ECF-4BCB-B708-42DA8382F26F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1EFEB-794E-4EB5-8386-2861A302A9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9244-1DDE-49A4-9E83-49A51A6D895B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1CED-8837-490C-8846-EA3305124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EA7D04-B98A-4BF2-9A91-89FDD26E9A93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B94D5-618C-48B6-86DB-A573764800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FD78-5313-467D-8BAB-DB95017C4024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B2B77-7F31-410B-ABF8-FB36F6C7A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41368-EC6B-4A26-A4BD-D9444F4DA776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0D844-CEC2-42E9-A04E-88EEB3B6F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BA6C-D1C2-40F7-A5F1-3E4EB2E7C3DA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1222B-1B7C-48AB-9E38-8685EC7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6D3D-F2EC-409C-8F89-CACA8868B47A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928B-E6DD-4CEE-A33B-DF899E87E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8CED-1C42-44A2-B006-99D215B4EC23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F8EE-21A4-4EAE-AB1F-2A4BF9923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0C08-6D94-4717-92B9-FDD90430C668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C070-DC9F-4E11-BE28-034FDE693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87A8-9D27-4919-8782-EADEA4EEDD4E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8EC4-5E0E-4450-A372-FE370A2E5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82EF-B063-4E92-A977-356C14ECFC3D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5F0D-DC7C-4720-B6AE-F1C7EDC70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DFF7-6C34-4448-B782-8AA7BBBE2A7A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713E1-5384-4C58-AB76-DEB01503C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77AA-EF04-438B-86B5-2D74618D7445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BE2F-EFE2-4895-99D6-9BF47E084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A885ED-51B7-46CD-9CD9-9E677852E2A5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073D9-9595-4553-BC6E-3F715D228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3A885ED-51B7-46CD-9CD9-9E677852E2A5}" type="datetime1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8A073D9-9595-4553-BC6E-3F715D228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random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E:\Dr.%20Sisir\Hahnemann_Virtual%20Tour\PRABHA~1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Dr.%20Sisir\Hahnemann_Virtual%20Tour\APULARITHOOMANJU_UTHSAVAPPI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55261C"/>
            </a:gs>
            <a:gs pos="6000">
              <a:srgbClr val="EBDAD4"/>
            </a:gs>
            <a:gs pos="28999">
              <a:srgbClr val="C0524E"/>
            </a:gs>
            <a:gs pos="42000">
              <a:srgbClr val="80302D"/>
            </a:gs>
            <a:gs pos="44000">
              <a:srgbClr val="9C6563"/>
            </a:gs>
            <a:gs pos="48000">
              <a:srgbClr val="FFFFFF"/>
            </a:gs>
            <a:gs pos="78999">
              <a:srgbClr val="83A7C3"/>
            </a:gs>
            <a:gs pos="87000">
              <a:srgbClr val="768FB9"/>
            </a:gs>
            <a:gs pos="92000">
              <a:srgbClr val="83A7C3"/>
            </a:gs>
            <a:gs pos="100000">
              <a:srgbClr val="DCEBF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257800"/>
            <a:ext cx="5638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b="1" dirty="0" smtClean="0">
                <a:latin typeface="Arial Narrow" pitchFamily="34" charset="0"/>
              </a:rPr>
              <a:t>Dedicated to all Homoeopathic devotees</a:t>
            </a:r>
            <a:r>
              <a:rPr lang="en-US" dirty="0" smtClean="0"/>
              <a:t> </a:t>
            </a:r>
          </a:p>
        </p:txBody>
      </p:sp>
      <p:pic>
        <p:nvPicPr>
          <p:cNvPr id="4099" name="Picture 3" descr="hahnem0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27912" y="381000"/>
            <a:ext cx="2922588" cy="4190999"/>
          </a:xfrm>
        </p:spPr>
      </p:pic>
      <p:sp>
        <p:nvSpPr>
          <p:cNvPr id="4103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0" y="6220337"/>
            <a:ext cx="2667000" cy="6858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2060"/>
                </a:solidFill>
              </a:rPr>
              <a:t>Dr. P.R. </a:t>
            </a:r>
            <a:r>
              <a:rPr lang="en-US" sz="1400" dirty="0" err="1" smtClean="0">
                <a:solidFill>
                  <a:srgbClr val="002060"/>
                </a:solidFill>
              </a:rPr>
              <a:t>Sisir</a:t>
            </a:r>
            <a:r>
              <a:rPr lang="en-US" sz="1400" dirty="0" smtClean="0">
                <a:solidFill>
                  <a:srgbClr val="002060"/>
                </a:solidFill>
              </a:rPr>
              <a:t> M.D. (</a:t>
            </a:r>
            <a:r>
              <a:rPr lang="en-US" sz="1400" dirty="0" err="1" smtClean="0">
                <a:solidFill>
                  <a:srgbClr val="002060"/>
                </a:solidFill>
              </a:rPr>
              <a:t>Hom</a:t>
            </a:r>
            <a:r>
              <a:rPr lang="en-US" sz="1400" dirty="0" smtClean="0">
                <a:solidFill>
                  <a:srgbClr val="002060"/>
                </a:solidFill>
              </a:rPr>
              <a:t>.)</a:t>
            </a:r>
            <a:endParaRPr lang="en-US" sz="1400" dirty="0">
              <a:solidFill>
                <a:srgbClr val="00206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2060"/>
                </a:solidFill>
              </a:rPr>
              <a:t>Professor &amp; Head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2060"/>
                </a:solidFill>
              </a:rPr>
              <a:t>Department of </a:t>
            </a:r>
            <a:r>
              <a:rPr lang="en-US" sz="1400" dirty="0" err="1" smtClean="0">
                <a:solidFill>
                  <a:srgbClr val="002060"/>
                </a:solidFill>
              </a:rPr>
              <a:t>Paediatrics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Rose-Red_rota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6425" y="2060575"/>
            <a:ext cx="103981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Rose-Red_rota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989138"/>
            <a:ext cx="103981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2" name="PRABHA~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69405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832" fill="hold"/>
                                        <p:tgtEl>
                                          <p:spTgt spid="338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9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84D1C7-7260-46C0-B8C9-6F1AF174335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4678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676400"/>
          <a:ext cx="7467600" cy="34893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 </a:t>
                      </a:r>
                      <a:r>
                        <a:rPr lang="en-US" dirty="0" smtClean="0"/>
                        <a:t>11480/08   </a:t>
                      </a:r>
                      <a:r>
                        <a:rPr lang="en-US" b="1" dirty="0" smtClean="0"/>
                        <a:t>Name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Anishla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05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F/ 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aseline="0" dirty="0" smtClean="0"/>
                        <a:t>04.10.2008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8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dirty="0" smtClean="0"/>
                        <a:t>        Fever, Cough-dry,</a:t>
                      </a:r>
                      <a:r>
                        <a:rPr lang="en-US" baseline="0" dirty="0" smtClean="0"/>
                        <a:t> weakness,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H/o Pneumonia, recurrent attack of cold…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        O/E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Cervical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lymphadenopathy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8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Rhus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tox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Bry</a:t>
                      </a:r>
                      <a:r>
                        <a:rPr lang="en-US" dirty="0" smtClean="0"/>
                        <a:t>., </a:t>
                      </a:r>
                      <a:r>
                        <a:rPr lang="en-US" dirty="0" err="1" smtClean="0"/>
                        <a:t>Puls</a:t>
                      </a:r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Chronic:</a:t>
                      </a:r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r>
                        <a:rPr lang="en-US" baseline="0" dirty="0" err="1" smtClean="0"/>
                        <a:t>Tuberculinum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 Continuing...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Improving, No repeated attacks.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2667000" y="3581400"/>
            <a:ext cx="2895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8BF8F6-44EF-41A8-9FB9-722454AAD2A0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4678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1371600"/>
          <a:ext cx="7467600" cy="4343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1610/10   </a:t>
                      </a:r>
                      <a:r>
                        <a:rPr lang="en-US" b="1" dirty="0" smtClean="0"/>
                        <a:t>Name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Aneesh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02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 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18</a:t>
                      </a:r>
                      <a:r>
                        <a:rPr lang="en-US" baseline="0" dirty="0" smtClean="0"/>
                        <a:t>.02.2010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48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dirty="0" smtClean="0"/>
                        <a:t>        Fever, Cough</a:t>
                      </a:r>
                      <a:r>
                        <a:rPr lang="en-US" baseline="0" dirty="0" smtClean="0"/>
                        <a:t> without expectoration, breathing difficulty,  frequency of  </a:t>
                      </a:r>
                    </a:p>
                    <a:p>
                      <a:r>
                        <a:rPr lang="en-US" baseline="0" dirty="0" smtClean="0"/>
                        <a:t>        stool &lt; after eating, whitish discoloration on face…</a:t>
                      </a:r>
                    </a:p>
                    <a:p>
                      <a:r>
                        <a:rPr lang="en-US" baseline="0" dirty="0" smtClean="0"/>
                        <a:t>        H/o Primary complex</a:t>
                      </a:r>
                    </a:p>
                    <a:p>
                      <a:r>
                        <a:rPr lang="en-US" baseline="0" dirty="0" smtClean="0"/>
                        <a:t>        Aversion to milk, Desire for indigestible things</a:t>
                      </a:r>
                    </a:p>
                    <a:p>
                      <a:r>
                        <a:rPr lang="en-US" baseline="0" dirty="0" smtClean="0"/>
                        <a:t>        O/E </a:t>
                      </a:r>
                      <a:r>
                        <a:rPr lang="en-US" baseline="0" dirty="0" err="1" smtClean="0"/>
                        <a:t>Anaemic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Ars</a:t>
                      </a:r>
                      <a:r>
                        <a:rPr lang="en-US" dirty="0" smtClean="0"/>
                        <a:t> alb., </a:t>
                      </a:r>
                      <a:r>
                        <a:rPr lang="en-US" dirty="0" err="1" smtClean="0"/>
                        <a:t>Nux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vom</a:t>
                      </a:r>
                      <a:r>
                        <a:rPr lang="en-US" dirty="0" smtClean="0"/>
                        <a:t>., …</a:t>
                      </a:r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Phos</a:t>
                      </a:r>
                      <a:endParaRPr lang="en-US" b="0" baseline="0" dirty="0" smtClean="0"/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r>
                        <a:rPr lang="en-US" baseline="0" dirty="0" err="1" smtClean="0"/>
                        <a:t>Tuberculinum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 Continuing...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Improving…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355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7162801" y="2208212"/>
            <a:ext cx="152400" cy="3175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1" name="Rectangle 10"/>
          <p:cNvSpPr/>
          <p:nvPr/>
        </p:nvSpPr>
        <p:spPr bwMode="auto">
          <a:xfrm>
            <a:off x="2667000" y="4038600"/>
            <a:ext cx="2895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AE0121-1E78-4275-AF96-424B073A24C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4678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1371600"/>
          <a:ext cx="7467600" cy="44862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3237/10   </a:t>
                      </a:r>
                      <a:r>
                        <a:rPr lang="en-US" b="1" dirty="0" smtClean="0"/>
                        <a:t>Name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Akash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05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 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08</a:t>
                      </a:r>
                      <a:r>
                        <a:rPr lang="en-US" baseline="0" dirty="0" smtClean="0"/>
                        <a:t>.04.2010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48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dirty="0" smtClean="0"/>
                        <a:t>        Breathing difficulty with cough &lt; night,</a:t>
                      </a:r>
                      <a:r>
                        <a:rPr lang="en-US" baseline="0" dirty="0" smtClean="0"/>
                        <a:t> &lt; fanning</a:t>
                      </a:r>
                    </a:p>
                    <a:p>
                      <a:r>
                        <a:rPr lang="en-US" baseline="0" dirty="0" smtClean="0"/>
                        <a:t>        Itching in anal region, ? Worm infestation</a:t>
                      </a:r>
                    </a:p>
                    <a:p>
                      <a:r>
                        <a:rPr lang="en-US" baseline="0" dirty="0" smtClean="0"/>
                        <a:t>        H/o Primary complex</a:t>
                      </a:r>
                    </a:p>
                    <a:p>
                      <a:r>
                        <a:rPr lang="en-US" baseline="0" dirty="0" smtClean="0"/>
                        <a:t>        Hard stool</a:t>
                      </a:r>
                    </a:p>
                    <a:p>
                      <a:r>
                        <a:rPr lang="en-US" baseline="0" dirty="0" smtClean="0"/>
                        <a:t>        Active</a:t>
                      </a:r>
                    </a:p>
                    <a:p>
                      <a:r>
                        <a:rPr lang="en-US" baseline="0" dirty="0" smtClean="0"/>
                        <a:t>        O/E Bilateral nasal polyp &amp; tonsil enlargement, </a:t>
                      </a:r>
                      <a:r>
                        <a:rPr lang="en-US" baseline="0" dirty="0" err="1" smtClean="0"/>
                        <a:t>Ronchi</a:t>
                      </a:r>
                      <a:r>
                        <a:rPr lang="en-US" baseline="0" dirty="0" smtClean="0"/>
                        <a:t>-all lung fields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Antim</a:t>
                      </a:r>
                      <a:r>
                        <a:rPr lang="en-US" baseline="0" dirty="0" smtClean="0"/>
                        <a:t> tart</a:t>
                      </a:r>
                      <a:r>
                        <a:rPr lang="en-US" dirty="0" smtClean="0"/>
                        <a:t>., </a:t>
                      </a:r>
                      <a:r>
                        <a:rPr lang="en-US" dirty="0" err="1" smtClean="0"/>
                        <a:t>Pulsatilla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Pyrogen</a:t>
                      </a:r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Tuberculinum</a:t>
                      </a:r>
                      <a:endParaRPr lang="en-US" b="0" baseline="0" dirty="0" smtClean="0"/>
                    </a:p>
                    <a:p>
                      <a:r>
                        <a:rPr lang="en-US" b="1" baseline="0" dirty="0" smtClean="0"/>
                        <a:t>                     Inter-</a:t>
                      </a:r>
                      <a:r>
                        <a:rPr lang="en-US" b="1" baseline="0" dirty="0" err="1" smtClean="0"/>
                        <a:t>current:</a:t>
                      </a:r>
                      <a:r>
                        <a:rPr lang="en-US" baseline="0" dirty="0" err="1" smtClean="0"/>
                        <a:t>Sulph</a:t>
                      </a:r>
                      <a:r>
                        <a:rPr lang="en-US" baseline="0" dirty="0" smtClean="0"/>
                        <a:t>.(acute stage during)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 Continuing...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Improving…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667000" y="4114800"/>
            <a:ext cx="3962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DCF89-6258-4EFF-ADA7-22CB882923B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4678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42751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3547/10   </a:t>
                      </a:r>
                      <a:r>
                        <a:rPr lang="en-US" b="1" dirty="0" smtClean="0"/>
                        <a:t>Name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Emihal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04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F/ 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18</a:t>
                      </a:r>
                      <a:r>
                        <a:rPr lang="en-US" baseline="0" dirty="0" smtClean="0"/>
                        <a:t>.04.2010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dirty="0" smtClean="0"/>
                        <a:t>        Fever with body pain, &gt; lying on sides, &lt; evening,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with thirst for cold water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       H/o Primary complex, recurrent attacks of breathing difficulty…</a:t>
                      </a:r>
                    </a:p>
                    <a:p>
                      <a:r>
                        <a:rPr lang="en-US" baseline="0" dirty="0" smtClean="0"/>
                        <a:t>        Aversion to covering, wants to be carried always.</a:t>
                      </a:r>
                    </a:p>
                    <a:p>
                      <a:r>
                        <a:rPr lang="en-US" baseline="0" dirty="0" smtClean="0"/>
                        <a:t>        O/E Rt. Cervical </a:t>
                      </a:r>
                      <a:r>
                        <a:rPr lang="en-US" baseline="0" dirty="0" err="1" smtClean="0"/>
                        <a:t>lymphadenopathy</a:t>
                      </a:r>
                      <a:r>
                        <a:rPr lang="en-US" baseline="0" dirty="0" smtClean="0"/>
                        <a:t>, sub-</a:t>
                      </a:r>
                      <a:r>
                        <a:rPr lang="en-US" baseline="0" dirty="0" err="1" smtClean="0"/>
                        <a:t>mandibular</a:t>
                      </a:r>
                      <a:r>
                        <a:rPr lang="en-US" baseline="0" dirty="0" smtClean="0"/>
                        <a:t> lymph nodes enlarged...</a:t>
                      </a:r>
                    </a:p>
                    <a:p>
                      <a:r>
                        <a:rPr lang="en-US" baseline="0" dirty="0" smtClean="0"/>
                        <a:t>                Bilateral </a:t>
                      </a:r>
                      <a:r>
                        <a:rPr lang="en-US" baseline="0" dirty="0" err="1" smtClean="0"/>
                        <a:t>tonsilitis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Bryonia</a:t>
                      </a:r>
                      <a:r>
                        <a:rPr lang="en-US" dirty="0" smtClean="0"/>
                        <a:t>, Ipecac,</a:t>
                      </a:r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Tuberculinum</a:t>
                      </a:r>
                      <a:endParaRPr lang="en-US" b="0" baseline="0" dirty="0" smtClean="0"/>
                    </a:p>
                    <a:p>
                      <a:r>
                        <a:rPr lang="en-US" b="1" baseline="0" dirty="0" smtClean="0"/>
                        <a:t>                     Inter-current: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 Last</a:t>
                      </a:r>
                      <a:r>
                        <a:rPr lang="en-US" baseline="0" dirty="0" smtClean="0"/>
                        <a:t> reported on 28.06.2010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Improved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590800" y="3962400"/>
            <a:ext cx="3810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B8C28E-69C1-43F6-9215-2DA565EA485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4678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42751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3452/10   </a:t>
                      </a:r>
                      <a:r>
                        <a:rPr lang="en-US" b="1" dirty="0" smtClean="0"/>
                        <a:t>Name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Ajeesh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04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 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15</a:t>
                      </a:r>
                      <a:r>
                        <a:rPr lang="en-US" baseline="0" dirty="0" smtClean="0"/>
                        <a:t>.04.2010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 Loss of appetite</a:t>
                      </a:r>
                    </a:p>
                    <a:p>
                      <a:r>
                        <a:rPr lang="en-US" baseline="0" dirty="0" smtClean="0"/>
                        <a:t>         Nasal obstruction &lt; morning</a:t>
                      </a:r>
                    </a:p>
                    <a:p>
                      <a:r>
                        <a:rPr lang="en-US" baseline="0" dirty="0" smtClean="0"/>
                        <a:t>        H/o Primary complex, recurrent attacks of cold &amp; cough…</a:t>
                      </a:r>
                    </a:p>
                    <a:p>
                      <a:r>
                        <a:rPr lang="en-US" baseline="0" dirty="0" smtClean="0"/>
                        <a:t>        Active</a:t>
                      </a:r>
                    </a:p>
                    <a:p>
                      <a:r>
                        <a:rPr lang="en-US" baseline="0" dirty="0" smtClean="0"/>
                        <a:t>        O/E Cervical </a:t>
                      </a:r>
                      <a:r>
                        <a:rPr lang="en-US" baseline="0" dirty="0" err="1" smtClean="0"/>
                        <a:t>lymphadenopathy</a:t>
                      </a:r>
                      <a:r>
                        <a:rPr lang="en-US" baseline="0" dirty="0" smtClean="0"/>
                        <a:t>, bilateral tonsil enlargement...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Tuberculinum</a:t>
                      </a:r>
                      <a:r>
                        <a:rPr lang="en-US" b="0" baseline="0" dirty="0" smtClean="0"/>
                        <a:t> 200</a:t>
                      </a:r>
                    </a:p>
                    <a:p>
                      <a:r>
                        <a:rPr lang="en-US" b="1" baseline="0" dirty="0" smtClean="0"/>
                        <a:t>                     Inter-current: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Appetite</a:t>
                      </a:r>
                      <a:r>
                        <a:rPr lang="en-US" baseline="0" dirty="0" smtClean="0"/>
                        <a:t> improved, no recurrences of cold &amp; cough.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590800" y="3962400"/>
            <a:ext cx="3810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D7338E-4D38-4984-A4C3-F2510E8F11B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4678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49450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12/07   </a:t>
                      </a:r>
                      <a:r>
                        <a:rPr lang="en-US" b="1" dirty="0" smtClean="0"/>
                        <a:t>Name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Mithun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kumar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07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 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11</a:t>
                      </a:r>
                      <a:r>
                        <a:rPr lang="en-US" baseline="0" dirty="0" smtClean="0"/>
                        <a:t>.01.07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 </a:t>
                      </a:r>
                      <a:r>
                        <a:rPr lang="en-US" baseline="0" dirty="0" err="1" smtClean="0"/>
                        <a:t>Epistaxis</a:t>
                      </a:r>
                      <a:r>
                        <a:rPr lang="en-US" baseline="0" dirty="0" smtClean="0"/>
                        <a:t> since 1 yr., 3 times/ day</a:t>
                      </a:r>
                    </a:p>
                    <a:p>
                      <a:r>
                        <a:rPr lang="en-US" baseline="0" dirty="0" smtClean="0"/>
                        <a:t>        Headache(occ.) &lt; evening</a:t>
                      </a:r>
                    </a:p>
                    <a:p>
                      <a:r>
                        <a:rPr lang="en-US" baseline="0" dirty="0" smtClean="0"/>
                        <a:t>        Pain lower extremities(occ.) &lt; night</a:t>
                      </a:r>
                    </a:p>
                    <a:p>
                      <a:r>
                        <a:rPr lang="en-US" baseline="0" dirty="0" smtClean="0"/>
                        <a:t>        H/o Injury to nose at the age of 2, R/a fever</a:t>
                      </a:r>
                    </a:p>
                    <a:p>
                      <a:r>
                        <a:rPr lang="en-US" baseline="0" dirty="0" smtClean="0"/>
                        <a:t>        Active, easily angered</a:t>
                      </a:r>
                    </a:p>
                    <a:p>
                      <a:r>
                        <a:rPr lang="en-US" baseline="0" dirty="0" smtClean="0"/>
                        <a:t>        Intolerance to rainy season, desire for sweets</a:t>
                      </a:r>
                    </a:p>
                    <a:p>
                      <a:r>
                        <a:rPr lang="en-US" baseline="0" dirty="0" smtClean="0"/>
                        <a:t>        O/E Rt. Cervical </a:t>
                      </a:r>
                      <a:r>
                        <a:rPr lang="en-US" baseline="0" dirty="0" err="1" smtClean="0"/>
                        <a:t>lymphadenopathy</a:t>
                      </a:r>
                      <a:r>
                        <a:rPr lang="en-US" baseline="0" dirty="0" smtClean="0"/>
                        <a:t>, Whitish patches on 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dirty="0" err="1" smtClean="0"/>
                        <a:t>Phosh</a:t>
                      </a:r>
                      <a:r>
                        <a:rPr lang="en-US" b="0" dirty="0" smtClean="0"/>
                        <a:t>. 200,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Bry</a:t>
                      </a:r>
                      <a:r>
                        <a:rPr lang="en-US" b="0" baseline="0" dirty="0" smtClean="0"/>
                        <a:t> 200 &amp; 1M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Tuberculinum</a:t>
                      </a:r>
                      <a:r>
                        <a:rPr lang="en-US" b="0" baseline="0" dirty="0" smtClean="0"/>
                        <a:t> 200, 1M, </a:t>
                      </a:r>
                      <a:r>
                        <a:rPr lang="en-US" b="0" baseline="0" dirty="0" err="1" smtClean="0"/>
                        <a:t>Bacillinum</a:t>
                      </a:r>
                      <a:r>
                        <a:rPr lang="en-US" b="0" baseline="0" dirty="0" smtClean="0"/>
                        <a:t> 200, 1M,  </a:t>
                      </a:r>
                    </a:p>
                    <a:p>
                      <a:r>
                        <a:rPr lang="en-US" b="0" baseline="0" dirty="0" smtClean="0"/>
                        <a:t>                                     </a:t>
                      </a:r>
                      <a:r>
                        <a:rPr lang="en-US" b="0" baseline="0" dirty="0" err="1" smtClean="0"/>
                        <a:t>Tuberculinum</a:t>
                      </a:r>
                      <a:r>
                        <a:rPr lang="en-US" b="0" baseline="0" dirty="0" smtClean="0"/>
                        <a:t> 10M.</a:t>
                      </a:r>
                    </a:p>
                    <a:p>
                      <a:r>
                        <a:rPr lang="en-US" b="1" baseline="0" dirty="0" smtClean="0"/>
                        <a:t>                     Inter-current: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07.08.2010)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All</a:t>
                      </a:r>
                      <a:r>
                        <a:rPr lang="en-US" baseline="0" dirty="0" smtClean="0"/>
                        <a:t> complaints relieved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590800" y="4419600"/>
            <a:ext cx="51054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FFF52-FA5D-4C92-AEAE-759B472F3C6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4678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5035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10441/09   </a:t>
                      </a:r>
                      <a:r>
                        <a:rPr lang="en-US" b="1" dirty="0" smtClean="0"/>
                        <a:t>Name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Abitha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07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F/C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17</a:t>
                      </a:r>
                      <a:r>
                        <a:rPr lang="en-US" baseline="0" dirty="0" smtClean="0"/>
                        <a:t>.10.09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Cough with scanty yellowish discharge &lt; midnight, &lt; cold exp. with chest pain</a:t>
                      </a:r>
                    </a:p>
                    <a:p>
                      <a:r>
                        <a:rPr lang="en-US" baseline="0" dirty="0" smtClean="0"/>
                        <a:t>    Pain in abdomen ? Worm infestation </a:t>
                      </a:r>
                    </a:p>
                    <a:p>
                      <a:r>
                        <a:rPr lang="en-US" baseline="0" dirty="0" smtClean="0"/>
                        <a:t>        H/o Measles </a:t>
                      </a:r>
                    </a:p>
                    <a:p>
                      <a:r>
                        <a:rPr lang="en-US" baseline="0" dirty="0" smtClean="0"/>
                        <a:t>        Calm, Intelligent</a:t>
                      </a:r>
                    </a:p>
                    <a:p>
                      <a:r>
                        <a:rPr lang="en-US" baseline="0" dirty="0" smtClean="0"/>
                        <a:t>        Desire for sweets</a:t>
                      </a:r>
                    </a:p>
                    <a:p>
                      <a:r>
                        <a:rPr lang="en-US" baseline="0" dirty="0" smtClean="0"/>
                        <a:t>        O/E Cervical </a:t>
                      </a:r>
                      <a:r>
                        <a:rPr lang="en-US" baseline="0" dirty="0" err="1" smtClean="0"/>
                        <a:t>lymphadenopathy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smtClean="0"/>
                        <a:t>        Lab report: Urine – Cloudy, Amorphous phosphate present(26.12.09)</a:t>
                      </a:r>
                    </a:p>
                    <a:p>
                      <a:r>
                        <a:rPr lang="en-US" baseline="0" dirty="0" smtClean="0"/>
                        <a:t>                           Stool -  </a:t>
                      </a:r>
                      <a:r>
                        <a:rPr lang="en-US" baseline="0" dirty="0" err="1" smtClean="0"/>
                        <a:t>Ascaris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Trichuris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trichura</a:t>
                      </a:r>
                      <a:r>
                        <a:rPr lang="en-US" baseline="0" dirty="0" smtClean="0"/>
                        <a:t>, E.H.(02.01.10)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 </a:t>
                      </a:r>
                      <a:r>
                        <a:rPr lang="en-US" b="0" dirty="0" err="1" smtClean="0"/>
                        <a:t>Ars</a:t>
                      </a:r>
                      <a:r>
                        <a:rPr lang="en-US" b="0" dirty="0" smtClean="0"/>
                        <a:t>.</a:t>
                      </a:r>
                      <a:r>
                        <a:rPr lang="en-US" b="0" baseline="0" dirty="0" smtClean="0"/>
                        <a:t> alb., </a:t>
                      </a:r>
                      <a:r>
                        <a:rPr lang="en-US" b="0" baseline="0" dirty="0" err="1" smtClean="0"/>
                        <a:t>Phos</a:t>
                      </a:r>
                      <a:r>
                        <a:rPr lang="en-US" b="0" baseline="0" dirty="0" smtClean="0"/>
                        <a:t> acid, </a:t>
                      </a:r>
                      <a:r>
                        <a:rPr lang="en-US" b="0" baseline="0" dirty="0" err="1" smtClean="0"/>
                        <a:t>Cina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Tuberculinum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03.08.2010)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All</a:t>
                      </a:r>
                      <a:r>
                        <a:rPr lang="en-US" baseline="0" dirty="0" smtClean="0"/>
                        <a:t> complaints relieved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590800" y="4724400"/>
            <a:ext cx="3505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51CA99-6C62-40BA-9133-6378434100B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4678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39385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6687/08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err="1" smtClean="0"/>
                        <a:t>Name</a:t>
                      </a:r>
                      <a:r>
                        <a:rPr lang="en-US" dirty="0" err="1" smtClean="0"/>
                        <a:t>:</a:t>
                      </a:r>
                      <a:r>
                        <a:rPr lang="en-US" baseline="0" dirty="0" err="1" smtClean="0"/>
                        <a:t>AnanthaKrishnan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03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08</a:t>
                      </a:r>
                      <a:r>
                        <a:rPr lang="en-US" baseline="0" dirty="0" smtClean="0"/>
                        <a:t>.06.08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 Nasal obstruction &lt; night </a:t>
                      </a:r>
                    </a:p>
                    <a:p>
                      <a:r>
                        <a:rPr lang="en-US" baseline="0" dirty="0" smtClean="0"/>
                        <a:t>        White spots on the face</a:t>
                      </a:r>
                    </a:p>
                    <a:p>
                      <a:r>
                        <a:rPr lang="en-US" baseline="0" dirty="0" smtClean="0"/>
                        <a:t>        Recurrent swelling on upper eye lids </a:t>
                      </a:r>
                    </a:p>
                    <a:p>
                      <a:r>
                        <a:rPr lang="en-US" baseline="0" dirty="0" smtClean="0"/>
                        <a:t>        Active, Smart &amp; cheerful.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err="1" smtClean="0"/>
                        <a:t>Pulsatilla</a:t>
                      </a:r>
                      <a:r>
                        <a:rPr lang="en-US" b="0" baseline="0" dirty="0" smtClean="0"/>
                        <a:t>, </a:t>
                      </a:r>
                      <a:r>
                        <a:rPr lang="en-US" b="0" baseline="0" dirty="0" err="1" smtClean="0"/>
                        <a:t>Bry</a:t>
                      </a:r>
                      <a:r>
                        <a:rPr lang="en-US" b="0" baseline="0" dirty="0" smtClean="0"/>
                        <a:t>., Ipecac., </a:t>
                      </a:r>
                      <a:r>
                        <a:rPr lang="en-US" b="0" baseline="0" dirty="0" err="1" smtClean="0"/>
                        <a:t>Ars</a:t>
                      </a:r>
                      <a:r>
                        <a:rPr lang="en-US" b="0" baseline="0" dirty="0" smtClean="0"/>
                        <a:t>. Alb.,..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Calc. </a:t>
                      </a:r>
                      <a:r>
                        <a:rPr lang="en-US" b="0" baseline="0" dirty="0" err="1" smtClean="0"/>
                        <a:t>carb</a:t>
                      </a:r>
                      <a:r>
                        <a:rPr lang="en-US" b="0" baseline="0" dirty="0" smtClean="0"/>
                        <a:t> 200, </a:t>
                      </a:r>
                      <a:r>
                        <a:rPr lang="en-US" b="0" baseline="0" dirty="0" err="1" smtClean="0"/>
                        <a:t>Tuberculinum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01.07.2010)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All</a:t>
                      </a:r>
                      <a:r>
                        <a:rPr lang="en-US" baseline="0" dirty="0" smtClean="0"/>
                        <a:t> complaints relieved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590800" y="3581400"/>
            <a:ext cx="4191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FFB88A-5746-46C1-9C43-961AC425E7B0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4678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44862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1753/10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err="1" smtClean="0"/>
                        <a:t>Name</a:t>
                      </a:r>
                      <a:r>
                        <a:rPr lang="en-US" dirty="0" err="1" smtClean="0"/>
                        <a:t>:</a:t>
                      </a:r>
                      <a:r>
                        <a:rPr lang="en-US" baseline="0" dirty="0" err="1" smtClean="0"/>
                        <a:t>Jershika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06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F/C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22</a:t>
                      </a:r>
                      <a:r>
                        <a:rPr lang="en-US" baseline="0" dirty="0" smtClean="0"/>
                        <a:t>.02.10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 Leucorrhoea &lt; urination during, &lt; summer season. Urine offensive</a:t>
                      </a:r>
                    </a:p>
                    <a:p>
                      <a:r>
                        <a:rPr lang="en-US" baseline="0" dirty="0" smtClean="0"/>
                        <a:t>        Cough with whitish expectoration</a:t>
                      </a:r>
                    </a:p>
                    <a:p>
                      <a:r>
                        <a:rPr lang="en-US" baseline="0" dirty="0" smtClean="0"/>
                        <a:t>        ? Worm infestation</a:t>
                      </a:r>
                    </a:p>
                    <a:p>
                      <a:r>
                        <a:rPr lang="en-US" baseline="0" dirty="0" smtClean="0"/>
                        <a:t>        H/o Primary complex, Febrile fits</a:t>
                      </a:r>
                    </a:p>
                    <a:p>
                      <a:r>
                        <a:rPr lang="en-US" baseline="0" dirty="0" smtClean="0"/>
                        <a:t>        Desire for sweets</a:t>
                      </a:r>
                    </a:p>
                    <a:p>
                      <a:r>
                        <a:rPr lang="en-US" baseline="0" dirty="0" smtClean="0"/>
                        <a:t>        O/E Cervical </a:t>
                      </a:r>
                      <a:r>
                        <a:rPr lang="en-US" baseline="0" dirty="0" err="1" smtClean="0"/>
                        <a:t>Lymphadenopathy</a:t>
                      </a:r>
                      <a:endParaRPr lang="en-US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Bry</a:t>
                      </a:r>
                      <a:r>
                        <a:rPr lang="en-US" b="0" baseline="0" dirty="0" smtClean="0"/>
                        <a:t>.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Tuberculinum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05.08.2010)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Leucorrhoea</a:t>
                      </a:r>
                      <a:r>
                        <a:rPr lang="en-US" baseline="0" dirty="0" smtClean="0"/>
                        <a:t> &gt;, </a:t>
                      </a:r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other complaints better.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590800" y="4114800"/>
            <a:ext cx="3581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C22464-32B1-4CCA-A525-946C0BB9A19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1031875" cy="4678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5035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846/10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smtClean="0"/>
                        <a:t>Name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err="1" smtClean="0"/>
                        <a:t>Anish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Shiji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12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F/C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26</a:t>
                      </a:r>
                      <a:r>
                        <a:rPr lang="en-US" baseline="0" dirty="0" smtClean="0"/>
                        <a:t>.01.10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 Pain &amp; itching of lower extremities since 3 months &lt; walking, morning</a:t>
                      </a:r>
                    </a:p>
                    <a:p>
                      <a:r>
                        <a:rPr lang="en-US" baseline="0" dirty="0" smtClean="0"/>
                        <a:t>        Vertigo without consciousness &lt; afternoon with heaviness of head</a:t>
                      </a:r>
                    </a:p>
                    <a:p>
                      <a:r>
                        <a:rPr lang="en-US" baseline="0" dirty="0" smtClean="0"/>
                        <a:t>         Throat pain &lt; cold drinks…</a:t>
                      </a:r>
                    </a:p>
                    <a:p>
                      <a:r>
                        <a:rPr lang="en-US" baseline="0" dirty="0" smtClean="0"/>
                        <a:t>        H/o R/a of cold, Primary complex, measles, bronchitis</a:t>
                      </a:r>
                    </a:p>
                    <a:p>
                      <a:r>
                        <a:rPr lang="en-US" baseline="0" dirty="0" smtClean="0"/>
                        <a:t>        Aversion to milk</a:t>
                      </a:r>
                    </a:p>
                    <a:p>
                      <a:r>
                        <a:rPr lang="en-US" baseline="0" dirty="0" smtClean="0"/>
                        <a:t>        Obstinate, Weak memory</a:t>
                      </a:r>
                    </a:p>
                    <a:p>
                      <a:r>
                        <a:rPr lang="en-US" baseline="0" dirty="0" smtClean="0"/>
                        <a:t>        O/E Cervical </a:t>
                      </a:r>
                      <a:r>
                        <a:rPr lang="en-US" baseline="0" dirty="0" err="1" smtClean="0"/>
                        <a:t>Lymphadenopathy</a:t>
                      </a:r>
                      <a:r>
                        <a:rPr lang="en-US" baseline="0" dirty="0" smtClean="0"/>
                        <a:t>, Bilateral tonsillitis</a:t>
                      </a:r>
                    </a:p>
                    <a:p>
                      <a:r>
                        <a:rPr lang="en-US" baseline="0" dirty="0" smtClean="0"/>
                        <a:t>         EEG: (07.12.07) – </a:t>
                      </a:r>
                      <a:r>
                        <a:rPr lang="en-US" baseline="0" dirty="0" err="1" smtClean="0"/>
                        <a:t>Epileptogenic</a:t>
                      </a:r>
                      <a:r>
                        <a:rPr lang="en-US" baseline="0" dirty="0" smtClean="0"/>
                        <a:t> Potential (Complex Partial Seizure)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Bry</a:t>
                      </a:r>
                      <a:r>
                        <a:rPr lang="en-US" b="0" baseline="0" dirty="0" smtClean="0"/>
                        <a:t>., </a:t>
                      </a:r>
                      <a:r>
                        <a:rPr lang="en-US" b="0" baseline="0" dirty="0" err="1" smtClean="0"/>
                        <a:t>Hepar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sulph</a:t>
                      </a:r>
                      <a:r>
                        <a:rPr lang="en-US" b="0" baseline="0" dirty="0" smtClean="0"/>
                        <a:t>., </a:t>
                      </a:r>
                      <a:r>
                        <a:rPr lang="en-US" b="0" baseline="0" dirty="0" err="1" smtClean="0"/>
                        <a:t>Causticum</a:t>
                      </a:r>
                      <a:r>
                        <a:rPr lang="en-US" b="0" baseline="0" dirty="0" smtClean="0"/>
                        <a:t>(7.8.10)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Tuberculinum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14.08.2010)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smtClean="0"/>
                        <a:t>:</a:t>
                      </a:r>
                      <a:r>
                        <a:rPr lang="en-US" baseline="0" smtClean="0"/>
                        <a:t> </a:t>
                      </a:r>
                      <a:r>
                        <a:rPr lang="en-US" smtClean="0"/>
                        <a:t>All</a:t>
                      </a:r>
                      <a:r>
                        <a:rPr lang="en-US" baseline="0" smtClean="0"/>
                        <a:t> complaints </a:t>
                      </a:r>
                      <a:r>
                        <a:rPr lang="en-US" baseline="0" dirty="0" smtClean="0"/>
                        <a:t>better. No episodes after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dose of Tub.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590800" y="4724400"/>
            <a:ext cx="4495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show2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4" descr="college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3" name="Picture 5" descr="Hahnne man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2850" y="333375"/>
            <a:ext cx="4537075" cy="5038725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</p:pic>
      <p:sp>
        <p:nvSpPr>
          <p:cNvPr id="345094" name="Oval 6"/>
          <p:cNvSpPr>
            <a:spLocks noChangeArrowheads="1"/>
          </p:cNvSpPr>
          <p:nvPr/>
        </p:nvSpPr>
        <p:spPr bwMode="auto">
          <a:xfrm>
            <a:off x="2555875" y="0"/>
            <a:ext cx="4321175" cy="6921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PRANAMS AT THE FEET OF</a:t>
            </a:r>
            <a:r>
              <a:rPr lang="en-US">
                <a:latin typeface="Arial" charset="0"/>
                <a:cs typeface="+mn-cs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883441-A2DD-4BB4-9CA4-FC3C5D452E9A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20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B80E46-E6F6-4C58-8F03-CDD80FD1AD5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42116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8731/09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err="1" smtClean="0"/>
                        <a:t>Name</a:t>
                      </a:r>
                      <a:r>
                        <a:rPr lang="en-US" dirty="0" err="1" smtClean="0"/>
                        <a:t>:</a:t>
                      </a:r>
                      <a:r>
                        <a:rPr lang="en-US" baseline="0" dirty="0" err="1" smtClean="0"/>
                        <a:t>Saneesh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kumar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3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01</a:t>
                      </a:r>
                      <a:r>
                        <a:rPr lang="en-US" baseline="0" dirty="0" smtClean="0"/>
                        <a:t>.09.09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 Cough with wheezing, running nose, whitish </a:t>
                      </a:r>
                      <a:r>
                        <a:rPr lang="en-US" baseline="0" dirty="0" err="1" smtClean="0"/>
                        <a:t>disch</a:t>
                      </a:r>
                      <a:r>
                        <a:rPr lang="en-US" baseline="0" dirty="0" smtClean="0"/>
                        <a:t> &lt; cold items, &lt; night       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with nausea, offensive smell from mouth.</a:t>
                      </a:r>
                    </a:p>
                    <a:p>
                      <a:r>
                        <a:rPr lang="en-US" baseline="0" dirty="0" smtClean="0"/>
                        <a:t>        H/o R/a of cold, Primary complex, skin eruption</a:t>
                      </a:r>
                    </a:p>
                    <a:p>
                      <a:r>
                        <a:rPr lang="en-US" baseline="0" dirty="0" smtClean="0"/>
                        <a:t>        Active</a:t>
                      </a:r>
                    </a:p>
                    <a:p>
                      <a:r>
                        <a:rPr lang="en-US" baseline="0" dirty="0" smtClean="0"/>
                        <a:t>        Lab: </a:t>
                      </a:r>
                      <a:r>
                        <a:rPr lang="en-US" baseline="0" dirty="0" err="1" smtClean="0"/>
                        <a:t>Hb</a:t>
                      </a:r>
                      <a:r>
                        <a:rPr lang="en-US" baseline="0" dirty="0" smtClean="0"/>
                        <a:t> – 9.8, ESR – 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Ars</a:t>
                      </a:r>
                      <a:r>
                        <a:rPr lang="en-US" b="0" baseline="0" dirty="0" smtClean="0"/>
                        <a:t>. alb, </a:t>
                      </a:r>
                      <a:r>
                        <a:rPr lang="en-US" b="0" baseline="0" dirty="0" err="1" smtClean="0"/>
                        <a:t>Bry</a:t>
                      </a:r>
                      <a:r>
                        <a:rPr lang="en-US" b="0" baseline="0" dirty="0" smtClean="0"/>
                        <a:t>.,  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Bacillinum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r>
                        <a:rPr lang="en-US" b="0" baseline="0" dirty="0" err="1" smtClean="0"/>
                        <a:t>Sulphur</a:t>
                      </a:r>
                      <a:r>
                        <a:rPr lang="en-US" b="0" baseline="0" dirty="0" smtClean="0"/>
                        <a:t> 0/3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07.08.2010)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complaints better..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590800" y="3886200"/>
            <a:ext cx="3048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6323F9-2EF9-4918-9525-71C97BFAB90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42116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5682/10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smtClean="0"/>
                        <a:t>Name: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err="1" smtClean="0"/>
                        <a:t>Soumya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10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F/C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29</a:t>
                      </a:r>
                      <a:r>
                        <a:rPr lang="en-US" baseline="0" dirty="0" smtClean="0"/>
                        <a:t>.06.10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Movable painless swelling on rt. </a:t>
                      </a:r>
                      <a:r>
                        <a:rPr lang="en-US" baseline="0" dirty="0" err="1" smtClean="0"/>
                        <a:t>axilla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r>
                        <a:rPr lang="en-US" baseline="0" dirty="0" smtClean="0"/>
                        <a:t>       White patchy discoloration over ant. chest wall</a:t>
                      </a:r>
                    </a:p>
                    <a:p>
                      <a:r>
                        <a:rPr lang="en-US" baseline="0" dirty="0" smtClean="0"/>
                        <a:t>        Desire sweets</a:t>
                      </a:r>
                    </a:p>
                    <a:p>
                      <a:r>
                        <a:rPr lang="en-US" baseline="0" dirty="0" smtClean="0"/>
                        <a:t>        O/E Swelling – Spherical, rt. </a:t>
                      </a:r>
                      <a:r>
                        <a:rPr lang="en-US" baseline="0" dirty="0" err="1" smtClean="0"/>
                        <a:t>axilla</a:t>
                      </a:r>
                      <a:r>
                        <a:rPr lang="en-US" baseline="0" dirty="0" smtClean="0"/>
                        <a:t> med. wall, no tenderness, movable, slip 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                                           sign +</a:t>
                      </a:r>
                      <a:r>
                        <a:rPr lang="en-US" baseline="0" dirty="0" err="1" smtClean="0"/>
                        <a:t>ve</a:t>
                      </a:r>
                      <a:endParaRPr lang="en-US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smtClean="0"/>
                        <a:t> 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Bacillinum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08.08.2010)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Swelling gradually subsiding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590800" y="3886200"/>
            <a:ext cx="2819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EAA92A-CB22-4BE8-8CC1-E5D8F8264BA7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34369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3812/10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smtClean="0"/>
                        <a:t>Name: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err="1" smtClean="0"/>
                        <a:t>Nandhu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04 </a:t>
                      </a:r>
                      <a:r>
                        <a:rPr lang="en-US" baseline="0" dirty="0" err="1" smtClean="0"/>
                        <a:t>mnths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27</a:t>
                      </a:r>
                      <a:r>
                        <a:rPr lang="en-US" baseline="0" dirty="0" smtClean="0"/>
                        <a:t>.04.10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Cough, rattling in chest, breathing difficulty &lt; night, &lt; feeding while </a:t>
                      </a:r>
                    </a:p>
                    <a:p>
                      <a:r>
                        <a:rPr lang="en-US" baseline="0" dirty="0" smtClean="0"/>
                        <a:t>       White patchy discoloration over left cheek, spreading to trunk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dirty="0" err="1" smtClean="0"/>
                        <a:t>Antim</a:t>
                      </a:r>
                      <a:r>
                        <a:rPr lang="en-US" b="0" baseline="0" dirty="0" smtClean="0"/>
                        <a:t> tart 200,  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Bacillinum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r>
                        <a:rPr lang="en-US" b="0" baseline="0" dirty="0" err="1" smtClean="0"/>
                        <a:t>Sulph</a:t>
                      </a:r>
                      <a:r>
                        <a:rPr lang="en-US" b="0" baseline="0" dirty="0" smtClean="0"/>
                        <a:t> 0/3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21.08.2010)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Resp. ailments &gt;, Skin discoloration persisting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514600" y="3124200"/>
            <a:ext cx="2971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6DA9C8-647A-443C-9730-EE44FDD7940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47609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2414/10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smtClean="0"/>
                        <a:t>Name: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err="1" smtClean="0"/>
                        <a:t>Aslin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Tisan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05   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13</a:t>
                      </a:r>
                      <a:r>
                        <a:rPr lang="en-US" baseline="0" dirty="0" smtClean="0"/>
                        <a:t>.03.10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Trauma lt. chest = fall</a:t>
                      </a:r>
                    </a:p>
                    <a:p>
                      <a:r>
                        <a:rPr lang="en-US" baseline="0" dirty="0" smtClean="0"/>
                        <a:t>        Frequent urging to urinate &lt; morning, &lt; night</a:t>
                      </a:r>
                    </a:p>
                    <a:p>
                      <a:r>
                        <a:rPr lang="en-US" baseline="0" dirty="0" smtClean="0"/>
                        <a:t>       White spots on face</a:t>
                      </a:r>
                    </a:p>
                    <a:p>
                      <a:r>
                        <a:rPr lang="en-US" baseline="0" dirty="0" smtClean="0"/>
                        <a:t>        H/o Primary complex</a:t>
                      </a:r>
                    </a:p>
                    <a:p>
                      <a:r>
                        <a:rPr lang="en-US" baseline="0" dirty="0" smtClean="0"/>
                        <a:t>        Obstinate, easily mingling</a:t>
                      </a:r>
                    </a:p>
                    <a:p>
                      <a:r>
                        <a:rPr lang="en-US" baseline="0" dirty="0" smtClean="0"/>
                        <a:t>        Desire fish, egg</a:t>
                      </a:r>
                    </a:p>
                    <a:p>
                      <a:r>
                        <a:rPr lang="en-US" baseline="0" dirty="0" smtClean="0"/>
                        <a:t>        O/E Rt. Cervical &amp; </a:t>
                      </a:r>
                      <a:r>
                        <a:rPr lang="en-US" baseline="0" dirty="0" err="1" smtClean="0"/>
                        <a:t>Jugulo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digastric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lymphadenopathy</a:t>
                      </a:r>
                      <a:r>
                        <a:rPr lang="en-US" baseline="0" dirty="0" smtClean="0"/>
                        <a:t>, bilateral tonsillitis                                     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smtClean="0"/>
                        <a:t> Arnica 200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Bacillinum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07.08.2010)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</a:t>
                      </a:r>
                      <a:r>
                        <a:rPr lang="en-US" b="1" dirty="0" err="1" smtClean="0"/>
                        <a:t>Stage</a:t>
                      </a:r>
                      <a:r>
                        <a:rPr lang="en-US" dirty="0" err="1" smtClean="0"/>
                        <a:t>:</a:t>
                      </a:r>
                      <a:r>
                        <a:rPr lang="en-US" baseline="0" dirty="0" err="1" smtClean="0"/>
                        <a:t>Skin</a:t>
                      </a:r>
                      <a:r>
                        <a:rPr lang="en-US" baseline="0" dirty="0" smtClean="0"/>
                        <a:t> discoloration improving, </a:t>
                      </a:r>
                      <a:r>
                        <a:rPr lang="en-US" baseline="0" dirty="0" err="1" smtClean="0"/>
                        <a:t>Lymphadenopathy</a:t>
                      </a:r>
                      <a:r>
                        <a:rPr lang="en-US" baseline="0" dirty="0" smtClean="0"/>
                        <a:t> persist.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590800" y="4419600"/>
            <a:ext cx="28956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A6F0F6-6BE2-4434-B785-A70C6AEA7B4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47609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11742/09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smtClean="0"/>
                        <a:t>Name: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err="1" smtClean="0"/>
                        <a:t>Sreejith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06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24</a:t>
                      </a:r>
                      <a:r>
                        <a:rPr lang="en-US" baseline="0" dirty="0" smtClean="0"/>
                        <a:t>.11.09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Fever = drenching in rain, &lt; night, with headache &amp; body pain</a:t>
                      </a:r>
                    </a:p>
                    <a:p>
                      <a:r>
                        <a:rPr lang="en-US" baseline="0" dirty="0" smtClean="0"/>
                        <a:t>       Cough without expectoration, &lt; night</a:t>
                      </a:r>
                    </a:p>
                    <a:p>
                      <a:r>
                        <a:rPr lang="en-US" baseline="0" dirty="0" smtClean="0"/>
                        <a:t>       F/H Brother died of Pneumonia.</a:t>
                      </a:r>
                    </a:p>
                    <a:p>
                      <a:r>
                        <a:rPr lang="en-US" baseline="0" dirty="0" smtClean="0"/>
                        <a:t>       R/a of resp. ailments. </a:t>
                      </a:r>
                    </a:p>
                    <a:p>
                      <a:r>
                        <a:rPr lang="en-US" baseline="0" dirty="0" smtClean="0"/>
                        <a:t>        White discoloration over cheek since 1 month        </a:t>
                      </a:r>
                    </a:p>
                    <a:p>
                      <a:r>
                        <a:rPr lang="en-US" baseline="0" dirty="0" smtClean="0"/>
                        <a:t>        Always want to lie on abdomen</a:t>
                      </a:r>
                    </a:p>
                    <a:p>
                      <a:r>
                        <a:rPr lang="en-US" baseline="0" dirty="0" smtClean="0"/>
                        <a:t>        Aversion to fish                                     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Sulphur</a:t>
                      </a:r>
                      <a:r>
                        <a:rPr lang="en-US" b="0" baseline="0" dirty="0" smtClean="0"/>
                        <a:t> 200, </a:t>
                      </a:r>
                      <a:r>
                        <a:rPr lang="en-US" b="0" baseline="0" dirty="0" err="1" smtClean="0"/>
                        <a:t>Antim</a:t>
                      </a:r>
                      <a:r>
                        <a:rPr lang="en-US" b="0" baseline="0" dirty="0" smtClean="0"/>
                        <a:t> tart 200, </a:t>
                      </a:r>
                      <a:r>
                        <a:rPr lang="en-US" b="0" baseline="0" dirty="0" err="1" smtClean="0"/>
                        <a:t>Pulsatilla</a:t>
                      </a:r>
                      <a:r>
                        <a:rPr lang="en-US" b="0" baseline="0" dirty="0" smtClean="0"/>
                        <a:t> 200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Bacillinum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19.06.2010)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smtClean="0"/>
                        <a:t>: </a:t>
                      </a:r>
                      <a:r>
                        <a:rPr lang="en-US" baseline="0" smtClean="0"/>
                        <a:t>Improving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590800" y="4419600"/>
            <a:ext cx="5105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72BBCA-A6AC-4B80-9B65-0B89524006D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42116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11942/09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smtClean="0"/>
                        <a:t>Name: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err="1" smtClean="0"/>
                        <a:t>Deolin</a:t>
                      </a:r>
                      <a:r>
                        <a:rPr lang="en-US" b="0" baseline="0" dirty="0" smtClean="0"/>
                        <a:t> Raja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04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M/C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28</a:t>
                      </a:r>
                      <a:r>
                        <a:rPr lang="en-US" baseline="0" dirty="0" smtClean="0"/>
                        <a:t>.11.09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Breathing difficulty since 3 yrs. &lt; night, with increased thirst, drooped eye lids </a:t>
                      </a:r>
                    </a:p>
                    <a:p>
                      <a:r>
                        <a:rPr lang="en-US" baseline="0" dirty="0" smtClean="0"/>
                        <a:t>     Yellowish nasal </a:t>
                      </a:r>
                      <a:r>
                        <a:rPr lang="en-US" baseline="0" dirty="0" err="1" smtClean="0"/>
                        <a:t>disch</a:t>
                      </a:r>
                      <a:r>
                        <a:rPr lang="en-US" baseline="0" dirty="0" smtClean="0"/>
                        <a:t>., &lt; night, during sleep</a:t>
                      </a:r>
                    </a:p>
                    <a:p>
                      <a:r>
                        <a:rPr lang="en-US" baseline="0" dirty="0" smtClean="0"/>
                        <a:t>       R/a of fever</a:t>
                      </a:r>
                    </a:p>
                    <a:p>
                      <a:r>
                        <a:rPr lang="en-US" baseline="0" dirty="0" smtClean="0"/>
                        <a:t>       H/o Primary complex</a:t>
                      </a:r>
                    </a:p>
                    <a:p>
                      <a:r>
                        <a:rPr lang="en-US" baseline="0" dirty="0" smtClean="0"/>
                        <a:t>       O/E Cervical </a:t>
                      </a:r>
                      <a:r>
                        <a:rPr lang="en-US" baseline="0" dirty="0" err="1" smtClean="0"/>
                        <a:t>lymphadenopathy</a:t>
                      </a:r>
                      <a:r>
                        <a:rPr lang="en-US" baseline="0" dirty="0" smtClean="0"/>
                        <a:t>                    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Sulphur</a:t>
                      </a:r>
                      <a:r>
                        <a:rPr lang="en-US" b="0" baseline="0" dirty="0" smtClean="0"/>
                        <a:t> 200, </a:t>
                      </a:r>
                      <a:r>
                        <a:rPr lang="en-US" b="0" baseline="0" dirty="0" err="1" smtClean="0"/>
                        <a:t>Antim</a:t>
                      </a:r>
                      <a:r>
                        <a:rPr lang="en-US" b="0" baseline="0" dirty="0" smtClean="0"/>
                        <a:t> tart 200, </a:t>
                      </a:r>
                      <a:r>
                        <a:rPr lang="en-US" b="0" baseline="0" dirty="0" err="1" smtClean="0"/>
                        <a:t>Pulsatilla</a:t>
                      </a:r>
                      <a:r>
                        <a:rPr lang="en-US" b="0" baseline="0" dirty="0" smtClean="0"/>
                        <a:t> 200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Bacillinum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29.07.2010)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smtClean="0"/>
                        <a:t>Improving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590800" y="3886200"/>
            <a:ext cx="5105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2400" dirty="0">
                <a:latin typeface="Arial Narrow" pitchFamily="34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26FDDD-8A22-483B-BA61-23BE84E4E9A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38941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12503/09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smtClean="0"/>
                        <a:t>Name: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err="1" smtClean="0"/>
                        <a:t>Dibu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3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M/C         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12</a:t>
                      </a:r>
                      <a:r>
                        <a:rPr lang="en-US" baseline="0" dirty="0" smtClean="0"/>
                        <a:t>.12.09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      Whitish discoloration over whole body, started as dry blackish spot &amp;   </a:t>
                      </a:r>
                    </a:p>
                    <a:p>
                      <a:r>
                        <a:rPr lang="en-US" baseline="0" dirty="0" smtClean="0"/>
                        <a:t>              turn white </a:t>
                      </a:r>
                    </a:p>
                    <a:p>
                      <a:r>
                        <a:rPr lang="en-US" baseline="0" dirty="0" smtClean="0"/>
                        <a:t>              R/a of cough                          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Antim</a:t>
                      </a:r>
                      <a:r>
                        <a:rPr lang="en-US" b="0" baseline="0" dirty="0" smtClean="0"/>
                        <a:t> tart 200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Bacillinum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(last visit on 01.02.2010)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smtClean="0"/>
                        <a:t>Improved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590800" y="3581400"/>
            <a:ext cx="2590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F8DBE8-189F-4988-B865-F89A46D4556D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38941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11166/09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smtClean="0"/>
                        <a:t>Name: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err="1" smtClean="0"/>
                        <a:t>Gracewin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1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M/C         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05</a:t>
                      </a:r>
                      <a:r>
                        <a:rPr lang="en-US" baseline="0" dirty="0" smtClean="0"/>
                        <a:t>.11.09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      Whitish discoloration of left cheek</a:t>
                      </a:r>
                    </a:p>
                    <a:p>
                      <a:r>
                        <a:rPr lang="en-US" baseline="0" dirty="0" smtClean="0"/>
                        <a:t>              Itching on Genitalia </a:t>
                      </a:r>
                    </a:p>
                    <a:p>
                      <a:r>
                        <a:rPr lang="en-US" baseline="0" dirty="0" smtClean="0"/>
                        <a:t>              Fever (10.12.2009)                         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Pulsatilla</a:t>
                      </a:r>
                      <a:r>
                        <a:rPr lang="en-US" b="0" baseline="0" dirty="0" smtClean="0"/>
                        <a:t> 200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Bacillinum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last visit on 17.12.2009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smtClean="0"/>
                        <a:t>Improved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590800" y="3581400"/>
            <a:ext cx="2590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41E3CF-E2E4-484B-A47E-0E80E89FB81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904875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42116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4587/10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smtClean="0"/>
                        <a:t>Name: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err="1" smtClean="0"/>
                        <a:t>Jeneesh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9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M/C         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24</a:t>
                      </a:r>
                      <a:r>
                        <a:rPr lang="en-US" baseline="0" dirty="0" smtClean="0"/>
                        <a:t>.05.10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      Loss of appetite, occasional pain in abdomen</a:t>
                      </a:r>
                    </a:p>
                    <a:p>
                      <a:r>
                        <a:rPr lang="en-US" baseline="0" dirty="0" smtClean="0"/>
                        <a:t>             Pale discoloration in spots &amp; patches on face in gen. </a:t>
                      </a:r>
                    </a:p>
                    <a:p>
                      <a:r>
                        <a:rPr lang="en-US" baseline="0" dirty="0" smtClean="0"/>
                        <a:t>              H/o Febrile fits, Primary complex, r/a of cold, </a:t>
                      </a:r>
                    </a:p>
                    <a:p>
                      <a:r>
                        <a:rPr lang="en-US" baseline="0" dirty="0" smtClean="0"/>
                        <a:t>              Calm, Dull, Weak memory &amp; Difficult comprehension</a:t>
                      </a:r>
                    </a:p>
                    <a:p>
                      <a:r>
                        <a:rPr lang="en-US" baseline="0" dirty="0" smtClean="0"/>
                        <a:t>               Body wt. – 17 Kg.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Rhus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tox</a:t>
                      </a:r>
                      <a:r>
                        <a:rPr lang="en-US" b="0" baseline="0" dirty="0" smtClean="0"/>
                        <a:t> 200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baseline="0" dirty="0" err="1" smtClean="0"/>
                        <a:t>Bacillinum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16.08.2010)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smtClean="0"/>
                        <a:t>Gen. improvement of all complaints, </a:t>
                      </a:r>
                      <a:r>
                        <a:rPr lang="en-US" baseline="0" dirty="0" err="1" smtClean="0"/>
                        <a:t>Bdy</a:t>
                      </a:r>
                      <a:r>
                        <a:rPr lang="en-US" baseline="0" dirty="0" smtClean="0"/>
                        <a:t> wt: 19.8 Kg.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590800" y="3886200"/>
            <a:ext cx="2590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0C9334-E676-4259-AA70-4F9754A8D64D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1031875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Case 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71600"/>
          <a:ext cx="7696200" cy="53101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O.P. No.:</a:t>
                      </a:r>
                      <a:r>
                        <a:rPr lang="en-US" b="0" dirty="0" smtClean="0"/>
                        <a:t> 12426/09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dirty="0" smtClean="0"/>
                        <a:t>Name: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err="1" smtClean="0"/>
                        <a:t>Shahana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smtClean="0"/>
                        <a:t>Age</a:t>
                      </a:r>
                      <a:r>
                        <a:rPr lang="en-US" baseline="0" dirty="0" smtClean="0"/>
                        <a:t>: 2 </a:t>
                      </a:r>
                      <a:r>
                        <a:rPr lang="en-US" b="1" baseline="0" dirty="0" smtClean="0"/>
                        <a:t>Sex</a:t>
                      </a:r>
                      <a:r>
                        <a:rPr lang="en-US" baseline="0" dirty="0" smtClean="0"/>
                        <a:t>: F/C            </a:t>
                      </a:r>
                      <a:r>
                        <a:rPr lang="en-US" b="1" baseline="0" dirty="0" smtClean="0"/>
                        <a:t>Date: </a:t>
                      </a:r>
                      <a:r>
                        <a:rPr lang="en-US" b="0" baseline="0" dirty="0" smtClean="0"/>
                        <a:t>10</a:t>
                      </a:r>
                      <a:r>
                        <a:rPr lang="en-US" baseline="0" dirty="0" smtClean="0"/>
                        <a:t>.12.09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Complaints: </a:t>
                      </a:r>
                    </a:p>
                    <a:p>
                      <a:r>
                        <a:rPr lang="en-US" baseline="0" dirty="0" smtClean="0"/>
                        <a:t>             Fever,&lt; night, with mucous mixed stool</a:t>
                      </a:r>
                    </a:p>
                    <a:p>
                      <a:r>
                        <a:rPr lang="en-US" baseline="0" dirty="0" smtClean="0"/>
                        <a:t>             Thick yellowish discharge &lt; morning, with eruption on nose.</a:t>
                      </a:r>
                    </a:p>
                    <a:p>
                      <a:r>
                        <a:rPr lang="en-US" baseline="0" dirty="0" smtClean="0"/>
                        <a:t>              Cough with yellowish expectoration, &lt; night, lying down</a:t>
                      </a:r>
                    </a:p>
                    <a:p>
                      <a:r>
                        <a:rPr lang="en-US" baseline="0" dirty="0" smtClean="0"/>
                        <a:t>              Emaciation.</a:t>
                      </a:r>
                    </a:p>
                    <a:p>
                      <a:r>
                        <a:rPr lang="en-US" baseline="0" dirty="0" smtClean="0"/>
                        <a:t>              White spots in gen. since one month(29.5.10)</a:t>
                      </a:r>
                    </a:p>
                    <a:p>
                      <a:r>
                        <a:rPr lang="en-US" baseline="0" dirty="0" smtClean="0"/>
                        <a:t>              H/o Typhoid fever, Primary complex, Measles, </a:t>
                      </a:r>
                      <a:r>
                        <a:rPr lang="en-US" baseline="0" dirty="0" err="1" smtClean="0"/>
                        <a:t>dyspnoea</a:t>
                      </a:r>
                      <a:r>
                        <a:rPr lang="en-US" baseline="0" dirty="0" smtClean="0"/>
                        <a:t>, r/a of cold</a:t>
                      </a:r>
                    </a:p>
                    <a:p>
                      <a:r>
                        <a:rPr lang="en-US" baseline="0" dirty="0" smtClean="0"/>
                        <a:t>              Desire egg, sweets</a:t>
                      </a:r>
                    </a:p>
                    <a:p>
                      <a:r>
                        <a:rPr lang="en-US" baseline="0" dirty="0" smtClean="0"/>
                        <a:t>              O/E Cervical </a:t>
                      </a:r>
                      <a:r>
                        <a:rPr lang="en-US" baseline="0" dirty="0" err="1" smtClean="0"/>
                        <a:t>Lymphadenopathy</a:t>
                      </a:r>
                      <a:r>
                        <a:rPr lang="en-US" baseline="0" dirty="0" smtClean="0"/>
                        <a:t> (29.5.10)</a:t>
                      </a:r>
                    </a:p>
                    <a:p>
                      <a:r>
                        <a:rPr lang="en-US" baseline="0" dirty="0" smtClean="0"/>
                        <a:t>               Body wt. – 08 Kg.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 &amp; Management: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/>
                        <a:t>Acute:   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Pulsatilla</a:t>
                      </a:r>
                      <a:r>
                        <a:rPr lang="en-US" b="0" baseline="0" dirty="0" smtClean="0"/>
                        <a:t> 200, 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="1" baseline="0" dirty="0" smtClean="0"/>
                        <a:t>Chronic</a:t>
                      </a:r>
                      <a:r>
                        <a:rPr lang="en-US" b="0" baseline="0" dirty="0" smtClean="0"/>
                        <a:t>:  </a:t>
                      </a:r>
                      <a:r>
                        <a:rPr lang="en-US" b="0" baseline="0" dirty="0" err="1" smtClean="0"/>
                        <a:t>Bacillinum</a:t>
                      </a:r>
                      <a:r>
                        <a:rPr lang="en-US" b="0" baseline="0" dirty="0" smtClean="0"/>
                        <a:t> 200.</a:t>
                      </a:r>
                    </a:p>
                    <a:p>
                      <a:r>
                        <a:rPr lang="en-US" b="1" baseline="0" dirty="0" smtClean="0"/>
                        <a:t>                     Inter-current: </a:t>
                      </a:r>
                      <a:r>
                        <a:rPr lang="en-US" b="0" baseline="0" dirty="0" err="1" smtClean="0"/>
                        <a:t>Sulph</a:t>
                      </a:r>
                      <a:r>
                        <a:rPr lang="en-US" b="0" baseline="0" dirty="0" smtClean="0"/>
                        <a:t>. 200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 of treatment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Continuing(last visit on 17.07.2010)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 / Stage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smtClean="0"/>
                        <a:t>Gen. improvement of </a:t>
                      </a:r>
                      <a:r>
                        <a:rPr lang="en-US" baseline="0" smtClean="0"/>
                        <a:t>all complaints.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590800" y="4953000"/>
            <a:ext cx="2590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sz="240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60625" y="4419600"/>
            <a:ext cx="4930775" cy="990600"/>
          </a:xfrm>
          <a:ln w="9525"/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P. R. SISIR M. D. (</a:t>
            </a:r>
            <a:r>
              <a:rPr lang="en-US" sz="1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</a:t>
            </a:r>
            <a:r>
              <a:rPr lang="en-US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FF0066"/>
                </a:solidFill>
              </a:rPr>
              <a:t>Prof. &amp; Head, Dept. of </a:t>
            </a:r>
            <a:r>
              <a:rPr lang="en-US" sz="1600" b="1" dirty="0" err="1" smtClean="0">
                <a:solidFill>
                  <a:srgbClr val="FF0066"/>
                </a:solidFill>
              </a:rPr>
              <a:t>Paediatrics</a:t>
            </a:r>
            <a:endParaRPr lang="en-US" sz="1600" b="1" dirty="0" smtClean="0">
              <a:solidFill>
                <a:srgbClr val="FF0066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600" b="1" dirty="0" err="1" smtClean="0">
                <a:solidFill>
                  <a:srgbClr val="000099"/>
                </a:solidFill>
              </a:rPr>
              <a:t>Sarada</a:t>
            </a:r>
            <a:r>
              <a:rPr lang="en-US" sz="1600" b="1" dirty="0" smtClean="0">
                <a:solidFill>
                  <a:srgbClr val="000099"/>
                </a:solidFill>
              </a:rPr>
              <a:t> Krishna Homoeopathic Medical College,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400" b="1" dirty="0" err="1" smtClean="0">
                <a:solidFill>
                  <a:srgbClr val="000099"/>
                </a:solidFill>
              </a:rPr>
              <a:t>Kulasekharam</a:t>
            </a:r>
            <a:r>
              <a:rPr lang="en-US" sz="1400" b="1" dirty="0" smtClean="0">
                <a:solidFill>
                  <a:srgbClr val="000099"/>
                </a:solidFill>
              </a:rPr>
              <a:t>, </a:t>
            </a:r>
            <a:r>
              <a:rPr lang="en-US" sz="1400" b="1" dirty="0" err="1" smtClean="0">
                <a:solidFill>
                  <a:srgbClr val="000099"/>
                </a:solidFill>
              </a:rPr>
              <a:t>Kanyakumari</a:t>
            </a:r>
            <a:r>
              <a:rPr lang="en-US" sz="1400" b="1" dirty="0" smtClean="0">
                <a:solidFill>
                  <a:srgbClr val="000099"/>
                </a:solidFill>
              </a:rPr>
              <a:t> Dist., Tamil Nadu.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314450"/>
            <a:ext cx="7566025" cy="1200150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 ROLE 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TUBERCULINUM,  BACILLINUM  (&amp;  SULPHUR)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  MANAGING    PAEDIATRIC    CASES !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679271-AF69-4049-B5CD-15ECD35F334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sp>
        <p:nvSpPr>
          <p:cNvPr id="3379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384175" cy="31702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7013" y="3048000"/>
            <a:ext cx="42433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TAKE HOME MESSAGE</a:t>
            </a:r>
          </a:p>
        </p:txBody>
      </p:sp>
      <p:pic>
        <p:nvPicPr>
          <p:cNvPr id="7" name="Picture 6" descr="19-03-10_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3810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11 1.72063E-6 L -0.58611 1.72063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11 8.32562E-7 L -0.58611 -0.55504 " pathEditMode="relative" ptsTypes="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11 -0.55504 L 0.01389 -0.55504 " pathEditMode="relative" ptsTypes="AA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55504 L 0.01389 0.21091 " pathEditMode="relative" ptsTypes="AA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6A5DA5-A188-4F6A-8FEE-66BA45DDDC9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sp>
        <p:nvSpPr>
          <p:cNvPr id="348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2438400" y="2895600"/>
            <a:ext cx="43624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THE  ROLE  OF 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SULPHUR</a:t>
            </a:r>
            <a:r>
              <a:rPr lang="en-US" sz="2400" b="1" dirty="0">
                <a:latin typeface="+mn-lt"/>
                <a:cs typeface="+mn-cs"/>
              </a:rPr>
              <a:t> 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Date Placeholder 8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6179E9-44AE-4BC1-A234-3983FB9041C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pic>
        <p:nvPicPr>
          <p:cNvPr id="355330" name="Picture 2" descr="show2[1]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5" name="Picture 7" descr="Suns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1" name="Picture 3" descr="colleg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5100" y="3500438"/>
            <a:ext cx="10620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6" name="WordArt 8"/>
          <p:cNvSpPr>
            <a:spLocks noChangeArrowheads="1" noChangeShapeType="1" noTextEdit="1"/>
          </p:cNvSpPr>
          <p:nvPr/>
        </p:nvSpPr>
        <p:spPr bwMode="auto">
          <a:xfrm rot="5400000">
            <a:off x="4787901" y="2420937"/>
            <a:ext cx="6121400" cy="18002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6" lon="20699996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latin typeface="Arial Black"/>
              </a:rPr>
              <a:t>THANK YOU ALL</a:t>
            </a:r>
          </a:p>
        </p:txBody>
      </p:sp>
      <p:pic>
        <p:nvPicPr>
          <p:cNvPr id="355337" name="APULARITHOOMANJU_UTHSAVAPP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69580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2804" fill="hold"/>
                                        <p:tgtEl>
                                          <p:spTgt spid="355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5337"/>
                </p:tgtEl>
              </p:cMediaNode>
            </p:audio>
          </p:childTnLst>
        </p:cTn>
      </p:par>
    </p:tnLst>
    <p:bldLst>
      <p:bldP spid="355336" grpId="0" animBg="1"/>
      <p:bldP spid="3553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1676400" y="1154113"/>
            <a:ext cx="69342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Homoeopathy has proved itself to be of great 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scope in treating all diseases, both acute and 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chronic.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It is also capable of effectively and efficaciously 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preventing and curing communicable and 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infectious diseases.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It can also successfully manage gynaecological 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and obstetrical cases.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It is also successful in the management of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paediatric and geriatric ailments. </a:t>
            </a:r>
          </a:p>
        </p:txBody>
      </p:sp>
      <p:sp>
        <p:nvSpPr>
          <p:cNvPr id="7171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F00FE1-163C-42D4-B960-78A5CA43275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7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363538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600200" y="1495425"/>
            <a:ext cx="7010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Almost all kinds of behavioral disorders, 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neurological problems, metabolic diseases are also 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within its effective curability.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Many surgical conditions relating to peptic ulcer, 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tonsillitis, goitre, kidney, urinary bladder, gall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bladder, pancreas etc. can be safely dealt with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through homoeopathic medicine.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Tendencies leading to surgical intervention can be 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well avoided of early diagnosis is made and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prompt homoeopathic treatment is done.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95C77-7F45-422A-8B56-A518A786D3D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363538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752600" y="1371600"/>
            <a:ext cx="701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Its role in primary health care is also highly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 rewarding, especially in a developing country like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 India.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Homoeopathy has a ready and effective answer to 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 the menace of addiction to drugs, tobacco and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 alcohol and is highly efficacious in ridding the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 addicts of their craving for these noxious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 substances.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Efficacious in controlling and containing </a:t>
            </a:r>
          </a:p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    epidemics. </a:t>
            </a:r>
          </a:p>
          <a:p>
            <a:endParaRPr lang="en-US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21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E9B91A-E5B3-4A09-89AB-426EDCAFD12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5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363538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350"/>
            <a:ext cx="92598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+mn-cs"/>
              </a:rPr>
              <a:t>PAEDIATRIC CASE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THE STATISTICS IN SKHMC SINCE 15</a:t>
            </a:r>
            <a:r>
              <a:rPr lang="en-US" sz="2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AUG. 2009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1371600"/>
          <a:ext cx="6629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8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Frequented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/ Month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Respiratory</a:t>
                      </a:r>
                      <a:r>
                        <a:rPr lang="en-US" baseline="0" dirty="0" smtClean="0"/>
                        <a:t> ailments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Skin complaints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Worm infestation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G.I.T.</a:t>
                      </a:r>
                      <a:r>
                        <a:rPr lang="en-US" baseline="0" dirty="0" smtClean="0"/>
                        <a:t> disorders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94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conditions:</a:t>
                      </a:r>
                    </a:p>
                    <a:p>
                      <a:pPr algn="ctr"/>
                      <a:r>
                        <a:rPr lang="en-US" dirty="0" smtClean="0"/>
                        <a:t>U.T.I.,</a:t>
                      </a:r>
                    </a:p>
                    <a:p>
                      <a:pPr algn="ctr"/>
                      <a:r>
                        <a:rPr lang="en-US" dirty="0" smtClean="0"/>
                        <a:t>Thyroid</a:t>
                      </a:r>
                      <a:r>
                        <a:rPr lang="en-US" baseline="0" dirty="0" smtClean="0"/>
                        <a:t> condition,</a:t>
                      </a:r>
                    </a:p>
                    <a:p>
                      <a:pPr algn="ctr"/>
                      <a:r>
                        <a:rPr lang="en-US" baseline="0" dirty="0" smtClean="0"/>
                        <a:t>Renal conditions,</a:t>
                      </a:r>
                    </a:p>
                    <a:p>
                      <a:pPr algn="ctr"/>
                      <a:r>
                        <a:rPr lang="en-US" baseline="0" dirty="0" smtClean="0"/>
                        <a:t>Cervical </a:t>
                      </a:r>
                      <a:r>
                        <a:rPr lang="en-US" baseline="0" dirty="0" err="1" smtClean="0"/>
                        <a:t>lymphadenopathy</a:t>
                      </a:r>
                      <a:r>
                        <a:rPr lang="en-US" baseline="0" dirty="0" smtClean="0"/>
                        <a:t>,</a:t>
                      </a:r>
                    </a:p>
                    <a:p>
                      <a:pPr algn="ctr"/>
                      <a:r>
                        <a:rPr lang="en-US" baseline="0" dirty="0" smtClean="0"/>
                        <a:t>Ear affections,</a:t>
                      </a:r>
                    </a:p>
                    <a:p>
                      <a:pPr algn="ctr"/>
                      <a:r>
                        <a:rPr lang="en-US" baseline="0" dirty="0" smtClean="0"/>
                        <a:t>Mile stones delayed…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77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BCF5F9-A4D0-47BD-8BDD-C117A4EE00B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pic>
        <p:nvPicPr>
          <p:cNvPr id="6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155700"/>
            <a:ext cx="363538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9A38E4-ECB1-40B5-93C3-4ABA3026E4A0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363538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124200" y="376238"/>
            <a:ext cx="3136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TUBERCULINUM  ? 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371600" y="1306513"/>
            <a:ext cx="7742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Introduced into the Homoeopathic Materia medica by</a:t>
            </a:r>
          </a:p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                                                                         -  Burnett, Fincke &amp; Swan 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524000" y="2286000"/>
            <a:ext cx="7602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FF00"/>
                </a:solidFill>
                <a:latin typeface="Times New Roman" pitchFamily="18" charset="0"/>
              </a:rPr>
              <a:t>Source: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 – It is a Nosode prepared from a drop of pus obtained from </a:t>
            </a:r>
          </a:p>
          <a:p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                human pulmonary tubercular abscess or sputa.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512888" y="3324225"/>
            <a:ext cx="67421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002060"/>
                </a:solidFill>
                <a:latin typeface="Times New Roman" pitchFamily="18" charset="0"/>
              </a:rPr>
              <a:t>Action: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 – Skin ---- itching eczema, scabies…</a:t>
            </a:r>
          </a:p>
          <a:p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                Respiratory --- bronchitis, pneumonia, tuberculosis</a:t>
            </a:r>
          </a:p>
          <a:p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	  Glands --- cervical lymphadenopathy</a:t>
            </a:r>
          </a:p>
          <a:p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	  General --- marasmus, emaciation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887913"/>
            <a:ext cx="4800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Frequently used potencies: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– 200 &amp; above </a:t>
            </a:r>
          </a:p>
        </p:txBody>
      </p:sp>
      <p:pic>
        <p:nvPicPr>
          <p:cNvPr id="10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C6DCF-04C9-41E7-855C-3943FF1213A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9/23/2019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363538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124200" y="376238"/>
            <a:ext cx="2606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BACILLINUM  ? </a:t>
            </a:r>
          </a:p>
        </p:txBody>
      </p:sp>
      <p:pic>
        <p:nvPicPr>
          <p:cNvPr id="10" name="Picture 4" descr="colleg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949950"/>
            <a:ext cx="68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1371600" y="1273175"/>
            <a:ext cx="7742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Introduced into the Homoeopathic Materia medica by</a:t>
            </a:r>
          </a:p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                                                                         -  Burnett, Fincke &amp; Swan </a:t>
            </a:r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1549400" y="2362200"/>
            <a:ext cx="7105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FF00"/>
                </a:solidFill>
                <a:latin typeface="Times New Roman" pitchFamily="18" charset="0"/>
              </a:rPr>
              <a:t>Source: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 – It is a Nosode prepared from the lung tissue in which </a:t>
            </a:r>
          </a:p>
          <a:p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                tubercular bacilli are detected microscopically</a:t>
            </a: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1512888" y="3403600"/>
            <a:ext cx="69992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002060"/>
                </a:solidFill>
                <a:latin typeface="Times New Roman" pitchFamily="18" charset="0"/>
              </a:rPr>
              <a:t>Action: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 – Skin ---- white patches/discoloration, taenia…</a:t>
            </a:r>
          </a:p>
          <a:p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                Respiratory --- bronchitis, pneumonia, tuberculosis…</a:t>
            </a:r>
          </a:p>
          <a:p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	  Glands --- cervical lymphadenopathy…</a:t>
            </a:r>
          </a:p>
          <a:p>
            <a:r>
              <a:rPr lang="en-US" sz="2000" b="1">
                <a:solidFill>
                  <a:srgbClr val="002060"/>
                </a:solidFill>
                <a:latin typeface="Times New Roman" pitchFamily="18" charset="0"/>
              </a:rPr>
              <a:t>	  General --- marasmus, emaciation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4887913"/>
            <a:ext cx="4800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Frequently used potencies: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– 200 &amp; above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2917</Words>
  <Application>Microsoft Office PowerPoint</Application>
  <PresentationFormat>On-screen Show (4:3)</PresentationFormat>
  <Paragraphs>744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Arial Narrow</vt:lpstr>
      <vt:lpstr>Calibri</vt:lpstr>
      <vt:lpstr>Times New Roman</vt:lpstr>
      <vt:lpstr>Verdana</vt:lpstr>
      <vt:lpstr>Wingdings 2</vt:lpstr>
      <vt:lpstr>Office Theme</vt:lpstr>
      <vt:lpstr>Aspect</vt:lpstr>
      <vt:lpstr>Dedicated to all Homoeopathic devotees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Sisir P.R</dc:creator>
  <cp:lastModifiedBy>Lib Lab One</cp:lastModifiedBy>
  <cp:revision>106</cp:revision>
  <dcterms:created xsi:type="dcterms:W3CDTF">2010-08-08T13:31:04Z</dcterms:created>
  <dcterms:modified xsi:type="dcterms:W3CDTF">2019-09-23T05:28:06Z</dcterms:modified>
</cp:coreProperties>
</file>